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3" r:id="rId3"/>
    <p:sldId id="262" r:id="rId4"/>
    <p:sldId id="265" r:id="rId5"/>
    <p:sldId id="266" r:id="rId6"/>
    <p:sldId id="270" r:id="rId7"/>
    <p:sldId id="268" r:id="rId8"/>
    <p:sldId id="269" r:id="rId9"/>
    <p:sldId id="274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yton Seitz" initials="CS" lastIdx="1" clrIdx="0">
    <p:extLst>
      <p:ext uri="{19B8F6BF-5375-455C-9EA6-DF929625EA0E}">
        <p15:presenceInfo xmlns:p15="http://schemas.microsoft.com/office/powerpoint/2012/main" userId="S::cwseitz@uchicago.edu::9dad7d56-f520-4838-9ad0-cba78ddf1eb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1"/>
    <p:restoredTop sz="80829"/>
  </p:normalViewPr>
  <p:slideViewPr>
    <p:cSldViewPr snapToGrid="0" snapToObjects="1">
      <p:cViewPr varScale="1">
        <p:scale>
          <a:sx n="99" d="100"/>
          <a:sy n="99" d="100"/>
        </p:scale>
        <p:origin x="1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7T17:55:43.097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4F7D4-BDE0-6F4D-8C71-7385EC34EE70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C8443-120F-CA40-A963-33D92FE7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05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hypothesis raises several questions: What information do you need to choose a subset? What does it mean for a subset to outperform another?</a:t>
            </a:r>
          </a:p>
          <a:p>
            <a:r>
              <a:rPr lang="en-US" dirty="0"/>
              <a:t>I believe the subset you choose should be informed by the stimulus you are presenting and a hypothesized response to that stimulus, given known signaling pathways</a:t>
            </a:r>
          </a:p>
          <a:p>
            <a:endParaRPr lang="en-US" dirty="0"/>
          </a:p>
          <a:p>
            <a:r>
              <a:rPr lang="en-US" dirty="0"/>
              <a:t>V1 is the primary visual cortex and the first stage of processing of information coming in from the lateral geniculate nucleus (LGN) of the thalamus. It sends its output</a:t>
            </a:r>
          </a:p>
          <a:p>
            <a:r>
              <a:rPr lang="en-US" dirty="0"/>
              <a:t>to other higher visual areas (HVAs). V1 can be accessed by optical techniques since it lies near the surface. If we can go as deep as …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Feed-forward inputs from LGN arrive in layer 4, with collaterals to layer 6, and feedback inputs from other cortical areas arrive mostly in superficial layers.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Feed-forward outputs to other cortical areas depart from layer 2/3, feedback outputs to the thalamus depart from layer 6, and outputs to other subcortical targets depart from layer 5.</a:t>
            </a:r>
            <a:endParaRPr lang="en-US" dirty="0"/>
          </a:p>
          <a:p>
            <a:endParaRPr lang="en-US" dirty="0"/>
          </a:p>
          <a:p>
            <a:r>
              <a:rPr lang="en-US" dirty="0"/>
              <a:t>One of the interesting things about the visual cortex is that there exists a coordinate transformation between a point in the visual field</a:t>
            </a:r>
          </a:p>
          <a:p>
            <a:r>
              <a:rPr lang="en-US" dirty="0"/>
              <a:t>and a point on the cortical surface. Retinotopic maps provide such a mapping. That mapping can be measured experimentally by exposing</a:t>
            </a:r>
          </a:p>
          <a:p>
            <a:r>
              <a:rPr lang="en-US" dirty="0"/>
              <a:t>the system to a continuous periodic stimulus with frequency far from the system’s internal oscillation frequencies. You can </a:t>
            </a:r>
          </a:p>
          <a:p>
            <a:r>
              <a:rPr lang="en-US" dirty="0"/>
              <a:t>then filter out the response using a Fourier decomposition. Hemodynamics: heart-beat, respiration rate, state of the subject.</a:t>
            </a:r>
          </a:p>
          <a:p>
            <a:r>
              <a:rPr lang="en-US" dirty="0"/>
              <a:t>You can stay away from these artifacts by choosing a stimulus with frequency from 0.1-0.3Hz or below 0.05Hz.</a:t>
            </a:r>
          </a:p>
          <a:p>
            <a:endParaRPr lang="en-US" dirty="0"/>
          </a:p>
          <a:p>
            <a:r>
              <a:rPr lang="en-US" dirty="0"/>
              <a:t>One of the obvious limitations of mesoscopic imaging is that wide-field imaging cannot penetrate very deep. If this is meant to inform the two-photon </a:t>
            </a:r>
          </a:p>
          <a:p>
            <a:r>
              <a:rPr lang="en-US" dirty="0"/>
              <a:t>focal volume, then the two-photon imaging shares that limitation. Nevertheless it does provide some calibration.</a:t>
            </a:r>
          </a:p>
          <a:p>
            <a:endParaRPr lang="en-US" dirty="0"/>
          </a:p>
          <a:p>
            <a:r>
              <a:rPr lang="en-US" dirty="0"/>
              <a:t>The lateral geniculate nucleus (LGN) receives inputs from the retina and passes those signals to V1 and other HVAs. Lateral medial (LM) and lateral intermediate (LI) areas project to </a:t>
            </a:r>
          </a:p>
          <a:p>
            <a:r>
              <a:rPr lang="en-US" dirty="0"/>
              <a:t>the ventral stream (associated with object recognition and for, the “what”). Anterolateral (AL), rostrolateral (RM), posterior medial (PM), anteromedial (AM) project</a:t>
            </a:r>
          </a:p>
          <a:p>
            <a:r>
              <a:rPr lang="en-US" dirty="0"/>
              <a:t>to the dorsal stream (the “where” and “how”). Directional selectivity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8443-120F-CA40-A963-33D92FE77D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6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hypothesis raises several questions: What information do you need to choose a subset? What does it mean for a subset to outperform another?</a:t>
            </a:r>
          </a:p>
          <a:p>
            <a:r>
              <a:rPr lang="en-US" dirty="0"/>
              <a:t>I believe the subset you choose should be informed by the stimulus you are presenting and a hypothesized response to that stimulus, given known signaling pathways</a:t>
            </a:r>
          </a:p>
          <a:p>
            <a:endParaRPr lang="en-US" dirty="0"/>
          </a:p>
          <a:p>
            <a:r>
              <a:rPr lang="en-US" dirty="0"/>
              <a:t>V1 is the primary visual cortex and the first stage of processing of information coming in from the lateral geniculate nucleus (LGN) of the thalamus. It sends its output</a:t>
            </a:r>
          </a:p>
          <a:p>
            <a:r>
              <a:rPr lang="en-US" dirty="0"/>
              <a:t>to other higher visual areas (HVAs). V1 can be accessed by optical techniques since it lies near the surface. If we can go as deep as …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Feed-forward inputs from LGN arrive in layer 4, with collaterals to layer 6, and feedback inputs from other cortical areas arrive mostly in superficial layers.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Feed-forward outputs to other cortical areas depart from layer 2/3, feedback outputs to the thalamus depart from layer 6, and outputs to other subcortical targets depart from layer 5.</a:t>
            </a:r>
            <a:endParaRPr lang="en-US" dirty="0"/>
          </a:p>
          <a:p>
            <a:endParaRPr lang="en-US" dirty="0"/>
          </a:p>
          <a:p>
            <a:r>
              <a:rPr lang="en-US" dirty="0"/>
              <a:t>One of the interesting things about the visual cortex is that there exists a coordinate transformation between a point in the visual field</a:t>
            </a:r>
          </a:p>
          <a:p>
            <a:r>
              <a:rPr lang="en-US" dirty="0"/>
              <a:t>and a point on the cortical surface. Retinotopic maps provide such a mapping. That mapping can be measured experimentally by exposing</a:t>
            </a:r>
          </a:p>
          <a:p>
            <a:r>
              <a:rPr lang="en-US" dirty="0"/>
              <a:t>the system to a continuous periodic stimulus with frequency far from the system’s internal oscillation frequencies. You can </a:t>
            </a:r>
          </a:p>
          <a:p>
            <a:r>
              <a:rPr lang="en-US" dirty="0"/>
              <a:t>then filter out the response using a Fourier decomposition. Hemodynamics: heart-beat, respiration rate, state of the subject.</a:t>
            </a:r>
          </a:p>
          <a:p>
            <a:r>
              <a:rPr lang="en-US" dirty="0"/>
              <a:t>You can stay away from these artifacts by choosing a stimulus with frequency from 0.1-0.3Hz or below 0.05Hz.</a:t>
            </a:r>
          </a:p>
          <a:p>
            <a:endParaRPr lang="en-US" dirty="0"/>
          </a:p>
          <a:p>
            <a:r>
              <a:rPr lang="en-US" dirty="0"/>
              <a:t>One of the obvious limitations of mesoscopic imaging is that wide-field imaging cannot penetrate very deep. If this is meant to inform the two-photon </a:t>
            </a:r>
          </a:p>
          <a:p>
            <a:r>
              <a:rPr lang="en-US" dirty="0"/>
              <a:t>focal volume, then the two-photon imaging shares that limitation. Nevertheless it does provide some calibration.</a:t>
            </a:r>
          </a:p>
          <a:p>
            <a:endParaRPr lang="en-US" dirty="0"/>
          </a:p>
          <a:p>
            <a:r>
              <a:rPr lang="en-US" dirty="0"/>
              <a:t>The lateral geniculate nucleus (LGN) receives inputs from the retina and passes those signals to V1 and other HVAs. Lateral medial (LM) and lateral intermediate (LI) areas project to </a:t>
            </a:r>
          </a:p>
          <a:p>
            <a:r>
              <a:rPr lang="en-US" dirty="0"/>
              <a:t>the ventral stream (associated with object recognition and for, the “what”). Anterolateral (AL), rostrolateral (RM), posterior medial (PM), anteromedial (AM) project</a:t>
            </a:r>
          </a:p>
          <a:p>
            <a:r>
              <a:rPr lang="en-US" dirty="0"/>
              <a:t>to the dorsal stream (the “where” and “how”). Directional selectivity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8443-120F-CA40-A963-33D92FE77D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0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cell can be approximated by a Gabor filter (a product of a 2D elliptical gaussian and a cosine function) of the stimulus </a:t>
            </a:r>
          </a:p>
          <a:p>
            <a:r>
              <a:rPr lang="en-US" dirty="0"/>
              <a:t>For each neuron, select the Gabor features that are strongly correlated with the response</a:t>
            </a:r>
          </a:p>
          <a:p>
            <a:endParaRPr lang="en-US" dirty="0"/>
          </a:p>
          <a:p>
            <a:r>
              <a:rPr lang="en-US" dirty="0"/>
              <a:t>What is the optimal decoding strategy? Do sparsely active neurons reliably represent the stimulus under trial to trial variability?</a:t>
            </a:r>
          </a:p>
          <a:p>
            <a:r>
              <a:rPr lang="en-US" dirty="0"/>
              <a:t>The contents of an image were linearly decodable from a small number of highly responsive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8443-120F-CA40-A963-33D92FE77D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uncertainty principle similar to Heisenberg’s uncertainty principle for the </a:t>
            </a:r>
          </a:p>
          <a:p>
            <a:endParaRPr lang="en-US" dirty="0"/>
          </a:p>
          <a:p>
            <a:r>
              <a:rPr lang="en-US" dirty="0"/>
              <a:t>The signal can be encoded by projecting it onto a set of Gabor wavelets, but what defines the set? What constraints on that set exist for an accurate reconstruction?</a:t>
            </a:r>
          </a:p>
          <a:p>
            <a:endParaRPr lang="en-US" dirty="0"/>
          </a:p>
          <a:p>
            <a:r>
              <a:rPr lang="en-US" dirty="0"/>
              <a:t>We need to quantize the params of a Gabor wavelet but how does the visual cortex perform this quantization i.e. how does it allocate neurons for different params?</a:t>
            </a:r>
          </a:p>
          <a:p>
            <a:r>
              <a:rPr lang="en-US" dirty="0"/>
              <a:t>-------------------------------</a:t>
            </a:r>
          </a:p>
          <a:p>
            <a:endParaRPr lang="en-US" dirty="0"/>
          </a:p>
          <a:p>
            <a:r>
              <a:rPr lang="en-US" dirty="0"/>
              <a:t>The spatial domain is sampled by each wavelet in a scale-dependent spatial lattice. The discretized wavelets at each m-level cover the entire spatial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8443-120F-CA40-A963-33D92FE77D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6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break down that number based on the RF?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8443-120F-CA40-A963-33D92FE77D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3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8443-120F-CA40-A963-33D92FE77D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28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8443-120F-CA40-A963-33D92FE77D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5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8443-120F-CA40-A963-33D92FE77D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25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bottleneck (IB) is an algorithm for finding the optimum tradeoff between accuracy and compression when summarizing a random variable.</a:t>
            </a:r>
          </a:p>
          <a:p>
            <a:r>
              <a:rPr lang="en-US" dirty="0"/>
              <a:t>The metric of accuracy is the mutual information between the stimulus and response</a:t>
            </a:r>
          </a:p>
          <a:p>
            <a:endParaRPr lang="en-US" dirty="0"/>
          </a:p>
          <a:p>
            <a:r>
              <a:rPr lang="en-US" b="0" dirty="0"/>
              <a:t>Unifying framework where different values of the parameters correspond to existing theories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C8443-120F-CA40-A963-33D92FE77D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904C-AC52-0146-AACA-1817C2093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DA261-D197-9045-AA9B-D1B49B91A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64474-4752-F94D-A07D-E5AF0818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A0B49-6F63-D448-A817-5DB7391A8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BA1FC-2F02-9B47-8E14-1924E661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0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6943-D286-D44D-80C7-338EF892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FB53A-95DE-794E-B0AC-B4A67D5FE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E08B2-9674-E94E-8672-C5737267E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E1526-F040-D84D-BD57-8A120539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C6793-F9A4-9540-B341-445AB53F7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03A3EE-0BED-6249-B696-8AE330E2C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59825-03D8-CB44-BA6F-72797185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23769-93BE-E247-AA3A-C7C8D76E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1865D-AC79-0842-8511-8F9372C7E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01DC4-A078-B944-8492-DCF86ECC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2E4C1-7BA1-8449-B258-6CF10C21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22F0-F7DB-6841-B7B3-0F3E1665E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F4E8B-EF7B-CB4F-82F5-3FBE11A1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41F7-8CC2-4B42-B50C-95774E962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59737-19C6-8F4E-A5B4-704F1842B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4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9367-CA76-C044-A063-BC63FCDF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07004-840F-8B45-8602-F59D0CC82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2A83B-9249-DE4B-B1CB-FCA973D0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8EC42-901C-AE40-9FAD-CE25C341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6140-53D2-3C4B-BF95-E9CE537A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1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9AE8-F1E4-3445-B5ED-8CA2C419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E362C-E8B8-924D-99E6-E280A6622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68BE9-2369-3B49-84EE-F2C43DFDB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B49E3-63B2-B347-A104-674913AFF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83F08-B8B7-0942-8804-06F34EDB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03E36-B283-954B-BEFE-E3A00ECB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23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BEF9-467C-D045-89D0-E011CB60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420E1-552C-E545-8C9F-E853D2BA2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D437E-E208-D04C-BFA6-6FA5402CB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E5DBD-8EDD-4044-B123-8B7019235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DF803-FDF4-1D4B-B729-67F079495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06453-EF51-1547-B5C1-D8F9D77B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CB8C9-5F22-5945-B557-D1A2F422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CFFFA-13C2-F746-950E-110E7CE1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02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55E4-D039-6742-A877-95811484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5015FD-71E7-4E49-8E3C-7F25DB09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84DB6-0836-DB48-9C00-2CB296CA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4B59E-BBDC-3B40-829F-35990160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7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BEC68-7A9A-5E42-A133-3E1BE138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D31A9-DBC7-AE42-ADBA-9CF83778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C610C-B112-F74D-B8A8-A3AAC2F8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9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D1F7-7FA6-F64E-9578-CF6E2B2C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B5358-3CB0-9947-90BE-8860A06EB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517CD-2B8A-984D-87F3-BFD2411AA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B02EA-E665-1F42-880C-FC5BFB01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A868-43C0-B244-A58C-5EB4CF62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80066-34D5-9A4D-82A1-00188884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9CF8-19D9-1549-B2D9-86B6914F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D01071-5E19-C542-A691-4A7486E283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2380FF-ADB5-5A40-83B6-C5B1D3BE5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2A050-E0B2-C84F-BD65-3C4597BD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075F1-D4D0-DB47-A070-32C9512F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2010F-FB14-2345-9A5F-BF37C75B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3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37A82-1C88-884A-9148-DE8ACBF8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FBD2F-F2AB-E447-A466-E0DA19059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C0209-2961-1B4C-98E5-16594BF83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24BE7-B974-6B4E-B7A6-E6ED1C30853E}" type="datetimeFigureOut">
              <a:rPr lang="en-US" smtClean="0"/>
              <a:t>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61BE0-6A39-8343-B79B-A2DA3BCF2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BFA5E-3AF7-AB4B-A6E9-47AC43F49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BB954-3BE6-A84F-B34A-0BCE52E1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9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5F8EA3-5F37-F144-86AA-8902DDC8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3" y="1686871"/>
            <a:ext cx="11458494" cy="3724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A19EB8-7B53-6943-A275-49EA3732B223}"/>
              </a:ext>
            </a:extLst>
          </p:cNvPr>
          <p:cNvSpPr txBox="1"/>
          <p:nvPr/>
        </p:nvSpPr>
        <p:spPr>
          <a:xfrm>
            <a:off x="1951807" y="93202"/>
            <a:ext cx="854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Mesoscale calcium responses in murine visual cortex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9A17F-3FB5-EE40-8C71-767CA04AAD22}"/>
              </a:ext>
            </a:extLst>
          </p:cNvPr>
          <p:cNvSpPr txBox="1"/>
          <p:nvPr/>
        </p:nvSpPr>
        <p:spPr>
          <a:xfrm>
            <a:off x="2777378" y="6610909"/>
            <a:ext cx="9633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Distributed and retinotopically asymmetric processing of coherent motion in mouse visual cortex</a:t>
            </a:r>
            <a:r>
              <a:rPr lang="en-US" sz="1400" b="1" dirty="0"/>
              <a:t>. Nature Communications.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2C3C33-2FB9-9A45-9102-FA7CF5D9687D}"/>
              </a:ext>
            </a:extLst>
          </p:cNvPr>
          <p:cNvSpPr/>
          <p:nvPr/>
        </p:nvSpPr>
        <p:spPr>
          <a:xfrm>
            <a:off x="3234366" y="4548483"/>
            <a:ext cx="8590881" cy="1164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CB7F6-5706-B643-AFE6-4F831804B4B9}"/>
              </a:ext>
            </a:extLst>
          </p:cNvPr>
          <p:cNvSpPr txBox="1"/>
          <p:nvPr/>
        </p:nvSpPr>
        <p:spPr>
          <a:xfrm>
            <a:off x="2090771" y="975469"/>
            <a:ext cx="830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Primary visual cortex (V1) in mice contains neurons sensitive to position, orientation, …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C48DF10-834C-CF49-AF23-F258DCB28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22" r="64668"/>
          <a:stretch/>
        </p:blipFill>
        <p:spPr bwMode="auto">
          <a:xfrm>
            <a:off x="7688915" y="4548070"/>
            <a:ext cx="1647667" cy="154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FF176C-0399-9E48-9075-07B2600D0ECF}"/>
              </a:ext>
            </a:extLst>
          </p:cNvPr>
          <p:cNvSpPr txBox="1"/>
          <p:nvPr/>
        </p:nvSpPr>
        <p:spPr>
          <a:xfrm>
            <a:off x="3543438" y="4789924"/>
            <a:ext cx="3939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~100 um deep for wide-field</a:t>
            </a:r>
          </a:p>
          <a:p>
            <a:r>
              <a:rPr lang="en-US" dirty="0"/>
              <a:t>LED excitation (GFP)</a:t>
            </a:r>
          </a:p>
          <a:p>
            <a:r>
              <a:rPr lang="en-US" dirty="0"/>
              <a:t>4mm X 4mm (400 X 400 px), CMOS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C3FE13-30BD-0647-BB5C-6DEB49D2ECD3}"/>
              </a:ext>
            </a:extLst>
          </p:cNvPr>
          <p:cNvCxnSpPr/>
          <p:nvPr/>
        </p:nvCxnSpPr>
        <p:spPr>
          <a:xfrm flipH="1">
            <a:off x="9336582" y="3643788"/>
            <a:ext cx="849085" cy="80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A85DE6-A614-D948-A515-767F55511CFC}"/>
              </a:ext>
            </a:extLst>
          </p:cNvPr>
          <p:cNvSpPr txBox="1"/>
          <p:nvPr/>
        </p:nvSpPr>
        <p:spPr>
          <a:xfrm>
            <a:off x="9569942" y="4319508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6 layers</a:t>
            </a:r>
          </a:p>
          <a:p>
            <a:r>
              <a:rPr lang="en-US" dirty="0"/>
              <a:t>retinotopic organization</a:t>
            </a:r>
          </a:p>
          <a:p>
            <a:r>
              <a:rPr lang="en-US" dirty="0"/>
              <a:t>radius of ~800 um</a:t>
            </a:r>
          </a:p>
          <a:p>
            <a:r>
              <a:rPr lang="en-US" dirty="0"/>
              <a:t>~230k neurons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69DFEC-662C-0D48-8A11-AA2D9D36BDBD}"/>
              </a:ext>
            </a:extLst>
          </p:cNvPr>
          <p:cNvSpPr txBox="1"/>
          <p:nvPr/>
        </p:nvSpPr>
        <p:spPr>
          <a:xfrm>
            <a:off x="9075697" y="1592496"/>
            <a:ext cx="264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visual areas (HVAs)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C4B09-FC24-944A-A166-7F8624230B15}"/>
              </a:ext>
            </a:extLst>
          </p:cNvPr>
          <p:cNvSpPr txBox="1"/>
          <p:nvPr/>
        </p:nvSpPr>
        <p:spPr>
          <a:xfrm>
            <a:off x="2761610" y="3505427"/>
            <a:ext cx="587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1mm</a:t>
            </a:r>
          </a:p>
        </p:txBody>
      </p:sp>
    </p:spTree>
    <p:extLst>
      <p:ext uri="{BB962C8B-B14F-4D97-AF65-F5344CB8AC3E}">
        <p14:creationId xmlns:p14="http://schemas.microsoft.com/office/powerpoint/2010/main" val="353538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Diagram, schematic&#10;&#10;Description automatically generated">
            <a:extLst>
              <a:ext uri="{FF2B5EF4-FFF2-40B4-BE49-F238E27FC236}">
                <a16:creationId xmlns:a16="http://schemas.microsoft.com/office/drawing/2014/main" id="{214F4315-D81D-DE4E-B96D-F2420F28D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3"/>
          <a:stretch/>
        </p:blipFill>
        <p:spPr>
          <a:xfrm>
            <a:off x="5579974" y="1297634"/>
            <a:ext cx="4807737" cy="439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A4B4FF-1419-0844-A191-058BD1481628}"/>
              </a:ext>
            </a:extLst>
          </p:cNvPr>
          <p:cNvSpPr txBox="1"/>
          <p:nvPr/>
        </p:nvSpPr>
        <p:spPr>
          <a:xfrm>
            <a:off x="2145734" y="147724"/>
            <a:ext cx="790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Using IB to predict neural responses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32816CE-8AFF-3F4D-AC56-5B2C0B490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02"/>
          <a:stretch/>
        </p:blipFill>
        <p:spPr>
          <a:xfrm>
            <a:off x="1376143" y="769231"/>
            <a:ext cx="3254224" cy="448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6C3B92-B30E-4748-B0A8-5A722AB615B0}"/>
                  </a:ext>
                </a:extLst>
              </p:cNvPr>
              <p:cNvSpPr txBox="1"/>
              <p:nvPr/>
            </p:nvSpPr>
            <p:spPr>
              <a:xfrm>
                <a:off x="1142847" y="5394508"/>
                <a:ext cx="2200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en-US" dirty="0"/>
                  <a:t>code length,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6C3B92-B30E-4748-B0A8-5A722AB61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847" y="5394508"/>
                <a:ext cx="2200795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F4A2D9-C0FA-7C42-8C88-6CB5835F993D}"/>
                  </a:ext>
                </a:extLst>
              </p:cNvPr>
              <p:cNvSpPr txBox="1"/>
              <p:nvPr/>
            </p:nvSpPr>
            <p:spPr>
              <a:xfrm>
                <a:off x="1142847" y="5795830"/>
                <a:ext cx="14061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lag time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F4A2D9-C0FA-7C42-8C88-6CB5835F9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847" y="5795830"/>
                <a:ext cx="1406154" cy="369332"/>
              </a:xfrm>
              <a:prstGeom prst="rect">
                <a:avLst/>
              </a:prstGeom>
              <a:blipFill>
                <a:blip r:embed="rId6"/>
                <a:stretch>
                  <a:fillRect t="-6667" r="-267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37F8D-655A-8348-8221-FB5CCD31A380}"/>
                  </a:ext>
                </a:extLst>
              </p:cNvPr>
              <p:cNvSpPr txBox="1"/>
              <p:nvPr/>
            </p:nvSpPr>
            <p:spPr>
              <a:xfrm>
                <a:off x="1168605" y="6184273"/>
                <a:ext cx="6648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dirty="0"/>
                  <a:t> coding capacity (relates to SNR, determines number of neurons)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C37F8D-655A-8348-8221-FB5CCD31A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605" y="6184273"/>
                <a:ext cx="6648295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349DE8-F754-7D48-9EBC-7755AD595953}"/>
                  </a:ext>
                </a:extLst>
              </p:cNvPr>
              <p:cNvSpPr txBox="1"/>
              <p:nvPr/>
            </p:nvSpPr>
            <p:spPr>
              <a:xfrm>
                <a:off x="8904025" y="1069217"/>
                <a:ext cx="829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349DE8-F754-7D48-9EBC-7755AD595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025" y="1069217"/>
                <a:ext cx="82920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77C02299-3D19-9444-A11A-3EE10D89CE53}"/>
              </a:ext>
            </a:extLst>
          </p:cNvPr>
          <p:cNvSpPr txBox="1"/>
          <p:nvPr/>
        </p:nvSpPr>
        <p:spPr>
          <a:xfrm>
            <a:off x="5884662" y="6612560"/>
            <a:ext cx="6502118" cy="31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Toward a unified theory of efficient, predictive, and sparse coding.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PNAS.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9A50B-2C22-9441-8F81-4C10820CAD55}"/>
              </a:ext>
            </a:extLst>
          </p:cNvPr>
          <p:cNvSpPr txBox="1"/>
          <p:nvPr/>
        </p:nvSpPr>
        <p:spPr>
          <a:xfrm>
            <a:off x="10500520" y="3520073"/>
            <a:ext cx="104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40318-E112-CD45-8627-E6D010493F65}"/>
              </a:ext>
            </a:extLst>
          </p:cNvPr>
          <p:cNvSpPr txBox="1"/>
          <p:nvPr/>
        </p:nvSpPr>
        <p:spPr>
          <a:xfrm>
            <a:off x="10503246" y="468434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High-pass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B85C58-71E9-0E43-B999-CDB437659535}"/>
              </a:ext>
            </a:extLst>
          </p:cNvPr>
          <p:cNvCxnSpPr/>
          <p:nvPr/>
        </p:nvCxnSpPr>
        <p:spPr>
          <a:xfrm>
            <a:off x="6890197" y="978794"/>
            <a:ext cx="0" cy="218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D04C0D-D2C2-6D47-B61D-8A1E01618C8F}"/>
              </a:ext>
            </a:extLst>
          </p:cNvPr>
          <p:cNvSpPr txBox="1"/>
          <p:nvPr/>
        </p:nvSpPr>
        <p:spPr>
          <a:xfrm>
            <a:off x="6095999" y="584179"/>
            <a:ext cx="175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space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F50401-795F-1649-ABA0-EFA092A8D673}"/>
              </a:ext>
            </a:extLst>
          </p:cNvPr>
          <p:cNvSpPr/>
          <p:nvPr/>
        </p:nvSpPr>
        <p:spPr>
          <a:xfrm>
            <a:off x="2184371" y="2691180"/>
            <a:ext cx="262615" cy="245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75660-0EF4-F84F-A7E0-8F2B459DE05F}"/>
              </a:ext>
            </a:extLst>
          </p:cNvPr>
          <p:cNvSpPr txBox="1"/>
          <p:nvPr/>
        </p:nvSpPr>
        <p:spPr>
          <a:xfrm>
            <a:off x="10171106" y="664251"/>
            <a:ext cx="162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Encoding</a:t>
            </a:r>
            <a:r>
              <a:rPr lang="en-US" dirty="0"/>
              <a:t> filters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DFD679-77E5-EC45-AF7E-44C934002108}"/>
              </a:ext>
            </a:extLst>
          </p:cNvPr>
          <p:cNvCxnSpPr>
            <a:stCxn id="5" idx="2"/>
          </p:cNvCxnSpPr>
          <p:nvPr/>
        </p:nvCxnSpPr>
        <p:spPr>
          <a:xfrm flipH="1">
            <a:off x="10500520" y="1033583"/>
            <a:ext cx="484078" cy="602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71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5A19EB8-7B53-6943-A275-49EA3732B223}"/>
              </a:ext>
            </a:extLst>
          </p:cNvPr>
          <p:cNvSpPr txBox="1"/>
          <p:nvPr/>
        </p:nvSpPr>
        <p:spPr>
          <a:xfrm>
            <a:off x="1951807" y="93202"/>
            <a:ext cx="854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Mesoscale calcium responses in murine visual cortex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9A17F-3FB5-EE40-8C71-767CA04AAD22}"/>
              </a:ext>
            </a:extLst>
          </p:cNvPr>
          <p:cNvSpPr txBox="1"/>
          <p:nvPr/>
        </p:nvSpPr>
        <p:spPr>
          <a:xfrm>
            <a:off x="2777378" y="6572809"/>
            <a:ext cx="9633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Distributed and retinotopically asymmetric processing of coherent motion in mouse visual cortex</a:t>
            </a:r>
            <a:r>
              <a:rPr lang="en-US" sz="1400" b="1" dirty="0"/>
              <a:t>. Nature Communications. 2020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D590F8D-F223-1A40-88A4-AD40A0CC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607" y="710569"/>
            <a:ext cx="5071128" cy="5744637"/>
          </a:xfrm>
          <a:prstGeom prst="rect">
            <a:avLst/>
          </a:prstGeom>
        </p:spPr>
      </p:pic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46184239-89B3-BD4C-84A3-020D2D26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452" y="1012067"/>
            <a:ext cx="2621510" cy="4544667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6CB243F1-4C18-7741-AFC3-C9FF80E65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459" y="5824068"/>
            <a:ext cx="1981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04D64D-8C76-AB45-A767-F48FCF086C8E}"/>
              </a:ext>
            </a:extLst>
          </p:cNvPr>
          <p:cNvSpPr txBox="1"/>
          <p:nvPr/>
        </p:nvSpPr>
        <p:spPr>
          <a:xfrm>
            <a:off x="2079171" y="6550223"/>
            <a:ext cx="1057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Natural images are reliably represented by sparse and variable populations of neurons in the visual cortex</a:t>
            </a:r>
            <a:r>
              <a:rPr lang="en-US" sz="1400" b="1" dirty="0"/>
              <a:t>. Nature Communications.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19EB8-7B53-6943-A275-49EA3732B223}"/>
              </a:ext>
            </a:extLst>
          </p:cNvPr>
          <p:cNvSpPr txBox="1"/>
          <p:nvPr/>
        </p:nvSpPr>
        <p:spPr>
          <a:xfrm>
            <a:off x="2184400" y="140143"/>
            <a:ext cx="782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Population decoding in V1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DF6D31C-E9BA-1A41-98ED-78593DBF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610" y="1804919"/>
            <a:ext cx="5217567" cy="4046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BADEB6-3255-5948-B6A2-373920031FC3}"/>
              </a:ext>
            </a:extLst>
          </p:cNvPr>
          <p:cNvSpPr txBox="1"/>
          <p:nvPr/>
        </p:nvSpPr>
        <p:spPr>
          <a:xfrm>
            <a:off x="1705117" y="5869083"/>
            <a:ext cx="971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two-photon imaging of GCaMP6s in mouse V1. 920nm excitation, FOV: (338 X 338 um) @ 30Hz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A23C47D-B7BB-704C-A4F7-4AF26DE103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8" r="80266"/>
          <a:stretch/>
        </p:blipFill>
        <p:spPr>
          <a:xfrm>
            <a:off x="709257" y="1363558"/>
            <a:ext cx="2133027" cy="4160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BD451B-C3B6-9341-B23F-94542BDD243A}"/>
              </a:ext>
            </a:extLst>
          </p:cNvPr>
          <p:cNvSpPr txBox="1"/>
          <p:nvPr/>
        </p:nvSpPr>
        <p:spPr>
          <a:xfrm>
            <a:off x="757398" y="721709"/>
            <a:ext cx="1148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 has a retinotopic organization - it is composed of simple and complex cells distinguished by their </a:t>
            </a:r>
            <a:r>
              <a:rPr lang="en-US" b="1" i="1" dirty="0"/>
              <a:t>receptive field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2230A8-CAAF-F141-BE1A-7A187EE8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210" y="1355760"/>
            <a:ext cx="3149600" cy="401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A65BC2-87B7-E54C-91E1-96619C0CBB9D}"/>
                  </a:ext>
                </a:extLst>
              </p:cNvPr>
              <p:cNvSpPr txBox="1"/>
              <p:nvPr/>
            </p:nvSpPr>
            <p:spPr>
              <a:xfrm>
                <a:off x="2953317" y="1318314"/>
                <a:ext cx="5052152" cy="643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A65BC2-87B7-E54C-91E1-96619C0CB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317" y="1318314"/>
                <a:ext cx="5052152" cy="643574"/>
              </a:xfrm>
              <a:prstGeom prst="rect">
                <a:avLst/>
              </a:prstGeom>
              <a:blipFill>
                <a:blip r:embed="rId6"/>
                <a:stretch>
                  <a:fillRect l="-501" r="-125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02D0DAB-9548-2F45-9F62-CF150096A35E}"/>
              </a:ext>
            </a:extLst>
          </p:cNvPr>
          <p:cNvSpPr txBox="1"/>
          <p:nvPr/>
        </p:nvSpPr>
        <p:spPr>
          <a:xfrm rot="5400000">
            <a:off x="10416209" y="3208471"/>
            <a:ext cx="271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pixel-to-pixel pearson correlation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74DEEA-D73A-9B41-84AD-758E616E161C}"/>
              </a:ext>
            </a:extLst>
          </p:cNvPr>
          <p:cNvCxnSpPr>
            <a:stCxn id="13" idx="2"/>
          </p:cNvCxnSpPr>
          <p:nvPr/>
        </p:nvCxnSpPr>
        <p:spPr>
          <a:xfrm flipH="1" flipV="1">
            <a:off x="11211339" y="3362359"/>
            <a:ext cx="4076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148976-32B4-164B-988B-1ABE7AAD7A78}"/>
              </a:ext>
            </a:extLst>
          </p:cNvPr>
          <p:cNvSpPr txBox="1"/>
          <p:nvPr/>
        </p:nvSpPr>
        <p:spPr>
          <a:xfrm>
            <a:off x="5919506" y="5544229"/>
            <a:ext cx="5291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560 (284-712) cells/plane – median (25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-75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percentile)</a:t>
            </a:r>
          </a:p>
        </p:txBody>
      </p:sp>
    </p:spTree>
    <p:extLst>
      <p:ext uri="{BB962C8B-B14F-4D97-AF65-F5344CB8AC3E}">
        <p14:creationId xmlns:p14="http://schemas.microsoft.com/office/powerpoint/2010/main" val="95495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FC13200D-0AE3-CD4F-B3A5-BB01FD0C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1" y="303909"/>
            <a:ext cx="7028780" cy="396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198640-FB44-794D-AE47-F889C658F3F6}"/>
                  </a:ext>
                </a:extLst>
              </p:cNvPr>
              <p:cNvSpPr txBox="1"/>
              <p:nvPr/>
            </p:nvSpPr>
            <p:spPr>
              <a:xfrm>
                <a:off x="664022" y="4249164"/>
                <a:ext cx="6676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=1.5−2.0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for simple cells, HMB ~1.5 octaves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198640-FB44-794D-AE47-F889C658F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2" y="4249164"/>
                <a:ext cx="667657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C6483D7-4286-A543-BD0C-9B2D1E4ADAE1}"/>
              </a:ext>
            </a:extLst>
          </p:cNvPr>
          <p:cNvSpPr txBox="1"/>
          <p:nvPr/>
        </p:nvSpPr>
        <p:spPr>
          <a:xfrm>
            <a:off x="7251701" y="6550223"/>
            <a:ext cx="5061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Image representation using 2D Gabor wavelets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IEEE. 1996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D5FE019-17B8-094B-B605-DBB42B26B7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1"/>
          <a:stretch/>
        </p:blipFill>
        <p:spPr>
          <a:xfrm>
            <a:off x="7806341" y="152400"/>
            <a:ext cx="3476869" cy="363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D8DA8A-4ADF-4C42-9FC7-7BE0542D4FF5}"/>
              </a:ext>
            </a:extLst>
          </p:cNvPr>
          <p:cNvSpPr txBox="1"/>
          <p:nvPr/>
        </p:nvSpPr>
        <p:spPr>
          <a:xfrm>
            <a:off x="8105190" y="3962400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+ 9*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+ 25*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+ 121*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1248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158B8-56DB-F143-A40B-D24EA7668019}"/>
              </a:ext>
            </a:extLst>
          </p:cNvPr>
          <p:cNvSpPr txBox="1"/>
          <p:nvPr/>
        </p:nvSpPr>
        <p:spPr>
          <a:xfrm>
            <a:off x="1640276" y="304263"/>
            <a:ext cx="16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Spatial domain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EA04EF-41CF-834B-86F3-2708580C1B7A}"/>
              </a:ext>
            </a:extLst>
          </p:cNvPr>
          <p:cNvSpPr txBox="1"/>
          <p:nvPr/>
        </p:nvSpPr>
        <p:spPr>
          <a:xfrm>
            <a:off x="4823942" y="75126"/>
            <a:ext cx="19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Frequency domain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346B7EB7-D45D-D641-B06F-D41EF514E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5575678"/>
            <a:ext cx="4927600" cy="11049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20D59C-E21F-004B-AC22-3779A77BAF79}"/>
              </a:ext>
            </a:extLst>
          </p:cNvPr>
          <p:cNvCxnSpPr/>
          <p:nvPr/>
        </p:nvCxnSpPr>
        <p:spPr>
          <a:xfrm>
            <a:off x="5181600" y="5403176"/>
            <a:ext cx="0" cy="17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1F470E-8F49-BA41-941D-58275B900CC9}"/>
              </a:ext>
            </a:extLst>
          </p:cNvPr>
          <p:cNvSpPr txBox="1"/>
          <p:nvPr/>
        </p:nvSpPr>
        <p:spPr>
          <a:xfrm>
            <a:off x="4673600" y="5085676"/>
            <a:ext cx="155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HMB</a:t>
            </a:r>
            <a:r>
              <a:rPr lang="en-US" dirty="0"/>
              <a:t> [octaves]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2F507-E2FB-AA47-BA94-35697C29A13B}"/>
              </a:ext>
            </a:extLst>
          </p:cNvPr>
          <p:cNvSpPr txBox="1"/>
          <p:nvPr/>
        </p:nvSpPr>
        <p:spPr>
          <a:xfrm>
            <a:off x="664022" y="4678174"/>
            <a:ext cx="389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 vector is orthogonal to major axis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5FEC20-1041-4B4F-B154-072A3492A78F}"/>
              </a:ext>
            </a:extLst>
          </p:cNvPr>
          <p:cNvCxnSpPr/>
          <p:nvPr/>
        </p:nvCxnSpPr>
        <p:spPr>
          <a:xfrm>
            <a:off x="1046798" y="5575678"/>
            <a:ext cx="274002" cy="3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482230E-EEF8-C246-B3E1-050220170535}"/>
              </a:ext>
            </a:extLst>
          </p:cNvPr>
          <p:cNvSpPr txBox="1"/>
          <p:nvPr/>
        </p:nvSpPr>
        <p:spPr>
          <a:xfrm>
            <a:off x="509255" y="5234119"/>
            <a:ext cx="326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inverse prop to spatial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10A981-A119-F249-8AEC-E3B8989F2664}"/>
                  </a:ext>
                </a:extLst>
              </p:cNvPr>
              <p:cNvSpPr txBox="1"/>
              <p:nvPr/>
            </p:nvSpPr>
            <p:spPr>
              <a:xfrm>
                <a:off x="7251701" y="4713695"/>
                <a:ext cx="3533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Space is a lattice with spacing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10A981-A119-F249-8AEC-E3B8989F2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1" y="4713695"/>
                <a:ext cx="3533853" cy="369332"/>
              </a:xfrm>
              <a:prstGeom prst="rect">
                <a:avLst/>
              </a:prstGeom>
              <a:blipFill>
                <a:blip r:embed="rId7"/>
                <a:stretch>
                  <a:fillRect l="-179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E181AED-EBB9-DD48-BAC2-642551E93D62}"/>
              </a:ext>
            </a:extLst>
          </p:cNvPr>
          <p:cNvCxnSpPr/>
          <p:nvPr/>
        </p:nvCxnSpPr>
        <p:spPr>
          <a:xfrm flipH="1" flipV="1">
            <a:off x="10350500" y="5169278"/>
            <a:ext cx="139700" cy="31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A29F92F-ED4F-2E40-9DAA-9D086CD2613C}"/>
              </a:ext>
            </a:extLst>
          </p:cNvPr>
          <p:cNvSpPr txBox="1"/>
          <p:nvPr/>
        </p:nvSpPr>
        <p:spPr>
          <a:xfrm>
            <a:off x="9544775" y="5498118"/>
            <a:ext cx="248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 dependent spacing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60C1E4-92FD-AE43-B8AF-B6392BEB11BA}"/>
                  </a:ext>
                </a:extLst>
              </p:cNvPr>
              <p:cNvSpPr txBox="1"/>
              <p:nvPr/>
            </p:nvSpPr>
            <p:spPr>
              <a:xfrm>
                <a:off x="7283451" y="6024170"/>
                <a:ext cx="383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is related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spatial unit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260C1E4-92FD-AE43-B8AF-B6392BEB1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451" y="6024170"/>
                <a:ext cx="3835858" cy="369332"/>
              </a:xfrm>
              <a:prstGeom prst="rect">
                <a:avLst/>
              </a:prstGeom>
              <a:blipFill>
                <a:blip r:embed="rId8"/>
                <a:stretch>
                  <a:fillRect t="-6667" r="-3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73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icrowave&#10;&#10;Description automatically generated">
            <a:extLst>
              <a:ext uri="{FF2B5EF4-FFF2-40B4-BE49-F238E27FC236}">
                <a16:creationId xmlns:a16="http://schemas.microsoft.com/office/drawing/2014/main" id="{203D81B1-A50F-784E-8766-B5A921FA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51498"/>
            <a:ext cx="5489019" cy="6301004"/>
          </a:xfrm>
          <a:prstGeom prst="rect">
            <a:avLst/>
          </a:prstGeom>
        </p:spPr>
      </p:pic>
      <p:pic>
        <p:nvPicPr>
          <p:cNvPr id="6" name="Picture 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9392FBAF-8E69-5447-90C7-0B61540D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596900"/>
            <a:ext cx="4543971" cy="4679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286CBD-ABA5-E848-8CF4-9A5DD9B8BA46}"/>
              </a:ext>
            </a:extLst>
          </p:cNvPr>
          <p:cNvSpPr txBox="1"/>
          <p:nvPr/>
        </p:nvSpPr>
        <p:spPr>
          <a:xfrm>
            <a:off x="411435" y="5614769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B/A = 1 is a “tight-frame” which achieves perfect reconstruction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FD051-1DDA-AD4C-886B-6A0DFAAA045E}"/>
              </a:ext>
            </a:extLst>
          </p:cNvPr>
          <p:cNvSpPr txBox="1"/>
          <p:nvPr/>
        </p:nvSpPr>
        <p:spPr>
          <a:xfrm>
            <a:off x="7251701" y="6550223"/>
            <a:ext cx="5061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Image representation using 2D Gabor wavelets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IEEE. 1996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A62701-E8E2-954B-BC56-F250F6B11841}"/>
              </a:ext>
            </a:extLst>
          </p:cNvPr>
          <p:cNvSpPr txBox="1"/>
          <p:nvPr/>
        </p:nvSpPr>
        <p:spPr>
          <a:xfrm>
            <a:off x="545519" y="227568"/>
            <a:ext cx="34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reconstruction experiments</a:t>
            </a:r>
          </a:p>
        </p:txBody>
      </p:sp>
    </p:spTree>
    <p:extLst>
      <p:ext uri="{BB962C8B-B14F-4D97-AF65-F5344CB8AC3E}">
        <p14:creationId xmlns:p14="http://schemas.microsoft.com/office/powerpoint/2010/main" val="2330271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4854F7-E1FE-C54B-A129-1B90EEA6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1" y="627667"/>
            <a:ext cx="11949797" cy="4742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CD4083-9757-264F-A69E-AF8759E0BE68}"/>
              </a:ext>
            </a:extLst>
          </p:cNvPr>
          <p:cNvSpPr/>
          <p:nvPr/>
        </p:nvSpPr>
        <p:spPr>
          <a:xfrm>
            <a:off x="121101" y="4275786"/>
            <a:ext cx="11856251" cy="112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E28A8-FFC5-0D4A-B9B6-F7F9E0635AF9}"/>
              </a:ext>
            </a:extLst>
          </p:cNvPr>
          <p:cNvSpPr txBox="1"/>
          <p:nvPr/>
        </p:nvSpPr>
        <p:spPr>
          <a:xfrm>
            <a:off x="1030310" y="5762812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cells/mm^3</a:t>
            </a:r>
          </a:p>
        </p:txBody>
      </p:sp>
    </p:spTree>
    <p:extLst>
      <p:ext uri="{BB962C8B-B14F-4D97-AF65-F5344CB8AC3E}">
        <p14:creationId xmlns:p14="http://schemas.microsoft.com/office/powerpoint/2010/main" val="338207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36AC72-66EB-A948-851B-FD61F42C003F}"/>
              </a:ext>
            </a:extLst>
          </p:cNvPr>
          <p:cNvSpPr txBox="1"/>
          <p:nvPr/>
        </p:nvSpPr>
        <p:spPr>
          <a:xfrm>
            <a:off x="3696029" y="214608"/>
            <a:ext cx="5335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Effect of stimulus image size/orientation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B642CE-6625-5446-8936-F972FDB5770A}"/>
              </a:ext>
            </a:extLst>
          </p:cNvPr>
          <p:cNvSpPr txBox="1"/>
          <p:nvPr/>
        </p:nvSpPr>
        <p:spPr>
          <a:xfrm>
            <a:off x="1854389" y="1296705"/>
            <a:ext cx="55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RV1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6A23BF-2984-1746-97A1-5694BC3D4203}"/>
              </a:ext>
            </a:extLst>
          </p:cNvPr>
          <p:cNvSpPr txBox="1"/>
          <p:nvPr/>
        </p:nvSpPr>
        <p:spPr>
          <a:xfrm>
            <a:off x="2947152" y="1292435"/>
            <a:ext cx="51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4A28E4-75DB-4040-BE2F-BA357F044A23}"/>
                  </a:ext>
                </a:extLst>
              </p:cNvPr>
              <p:cNvSpPr txBox="1"/>
              <p:nvPr/>
            </p:nvSpPr>
            <p:spPr>
              <a:xfrm>
                <a:off x="9797316" y="2616200"/>
                <a:ext cx="61645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4A28E4-75DB-4040-BE2F-BA357F044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316" y="2616200"/>
                <a:ext cx="616451" cy="520463"/>
              </a:xfrm>
              <a:prstGeom prst="rect">
                <a:avLst/>
              </a:prstGeom>
              <a:blipFill>
                <a:blip r:embed="rId3"/>
                <a:stretch>
                  <a:fillRect l="-8163" t="-2326" r="-10204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EE508D-E142-FA4E-958D-A4D2FCB0651C}"/>
                  </a:ext>
                </a:extLst>
              </p:cNvPr>
              <p:cNvSpPr txBox="1"/>
              <p:nvPr/>
            </p:nvSpPr>
            <p:spPr>
              <a:xfrm>
                <a:off x="10647526" y="2616200"/>
                <a:ext cx="616451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8EE508D-E142-FA4E-958D-A4D2FCB06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526" y="2616200"/>
                <a:ext cx="616451" cy="520463"/>
              </a:xfrm>
              <a:prstGeom prst="rect">
                <a:avLst/>
              </a:prstGeom>
              <a:blipFill>
                <a:blip r:embed="rId4"/>
                <a:stretch>
                  <a:fillRect l="-10000" t="-2326" r="-800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BCD79F76-8818-7F49-A105-BCE7E9351D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68"/>
          <a:stretch/>
        </p:blipFill>
        <p:spPr>
          <a:xfrm>
            <a:off x="4914711" y="1477101"/>
            <a:ext cx="4305300" cy="3176845"/>
          </a:xfrm>
          <a:prstGeom prst="rect">
            <a:avLst/>
          </a:prstGeom>
        </p:spPr>
      </p:pic>
      <p:pic>
        <p:nvPicPr>
          <p:cNvPr id="37" name="Picture 36" descr="A picture containing sunburst chart&#10;&#10;Description automatically generated">
            <a:extLst>
              <a:ext uri="{FF2B5EF4-FFF2-40B4-BE49-F238E27FC236}">
                <a16:creationId xmlns:a16="http://schemas.microsoft.com/office/drawing/2014/main" id="{07977908-C360-CB41-BDF5-4D6EB06217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08"/>
          <a:stretch/>
        </p:blipFill>
        <p:spPr>
          <a:xfrm>
            <a:off x="1225906" y="1757511"/>
            <a:ext cx="3111500" cy="2571325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4C30AC-6282-8045-882D-12CDE9F12DD6}"/>
              </a:ext>
            </a:extLst>
          </p:cNvPr>
          <p:cNvCxnSpPr>
            <a:stCxn id="37" idx="3"/>
          </p:cNvCxnSpPr>
          <p:nvPr/>
        </p:nvCxnSpPr>
        <p:spPr>
          <a:xfrm flipV="1">
            <a:off x="4337406" y="3043173"/>
            <a:ext cx="3234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D998D2-A6DA-8D4A-B19E-31E2E562FE07}"/>
                  </a:ext>
                </a:extLst>
              </p:cNvPr>
              <p:cNvSpPr txBox="1"/>
              <p:nvPr/>
            </p:nvSpPr>
            <p:spPr>
              <a:xfrm>
                <a:off x="1803589" y="5271574"/>
                <a:ext cx="19532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D998D2-A6DA-8D4A-B19E-31E2E562F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589" y="5271574"/>
                <a:ext cx="1953291" cy="276999"/>
              </a:xfrm>
              <a:prstGeom prst="rect">
                <a:avLst/>
              </a:prstGeom>
              <a:blipFill>
                <a:blip r:embed="rId7"/>
                <a:stretch>
                  <a:fillRect l="-2597" t="-9091" r="-3896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19975A-5C5A-5440-87FB-55D0E0A2AC22}"/>
                  </a:ext>
                </a:extLst>
              </p:cNvPr>
              <p:cNvSpPr txBox="1"/>
              <p:nvPr/>
            </p:nvSpPr>
            <p:spPr>
              <a:xfrm>
                <a:off x="1803588" y="5741474"/>
                <a:ext cx="1892441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19975A-5C5A-5440-87FB-55D0E0A2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588" y="5741474"/>
                <a:ext cx="1892441" cy="573042"/>
              </a:xfrm>
              <a:prstGeom prst="rect">
                <a:avLst/>
              </a:prstGeom>
              <a:blipFill>
                <a:blip r:embed="rId8"/>
                <a:stretch>
                  <a:fillRect l="-2685" t="-2174" r="-268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2CACD54-753F-6E43-B8E4-51F5B4D1BEF0}"/>
              </a:ext>
            </a:extLst>
          </p:cNvPr>
          <p:cNvSpPr txBox="1"/>
          <p:nvPr/>
        </p:nvSpPr>
        <p:spPr>
          <a:xfrm>
            <a:off x="5115298" y="5940169"/>
            <a:ext cx="539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Scaling or rotation is translation on the cortical surface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CEFB22-96ED-5247-957C-4A56FC120C24}"/>
              </a:ext>
            </a:extLst>
          </p:cNvPr>
          <p:cNvSpPr txBox="1"/>
          <p:nvPr/>
        </p:nvSpPr>
        <p:spPr>
          <a:xfrm>
            <a:off x="9339927" y="6624939"/>
            <a:ext cx="384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Theoretical Neuroscience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Wiley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378BED-D950-E041-8432-BE0C38716AF6}"/>
                  </a:ext>
                </a:extLst>
              </p:cNvPr>
              <p:cNvSpPr txBox="1"/>
              <p:nvPr/>
            </p:nvSpPr>
            <p:spPr>
              <a:xfrm>
                <a:off x="5359400" y="4978400"/>
                <a:ext cx="21872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= 12mm (macaque)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</a:t>
                </a:r>
                <a:r>
                  <a:rPr lang="en-US" baseline="30000" dirty="0"/>
                  <a:t>o</a:t>
                </a:r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378BED-D950-E041-8432-BE0C38716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00" y="4978400"/>
                <a:ext cx="2187265" cy="646331"/>
              </a:xfrm>
              <a:prstGeom prst="rect">
                <a:avLst/>
              </a:prstGeom>
              <a:blipFill>
                <a:blip r:embed="rId9"/>
                <a:stretch>
                  <a:fillRect t="-5769" r="-172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D7DD0C-DA64-E741-AC92-B8CD9DF65CF9}"/>
                  </a:ext>
                </a:extLst>
              </p:cNvPr>
              <p:cNvSpPr txBox="1"/>
              <p:nvPr/>
            </p:nvSpPr>
            <p:spPr>
              <a:xfrm>
                <a:off x="1358900" y="4597400"/>
                <a:ext cx="3186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cortex coordinates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D7DD0C-DA64-E741-AC92-B8CD9DF6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00" y="4597400"/>
                <a:ext cx="3186000" cy="369332"/>
              </a:xfrm>
              <a:prstGeom prst="rect">
                <a:avLst/>
              </a:prstGeom>
              <a:blipFill>
                <a:blip r:embed="rId10"/>
                <a:stretch>
                  <a:fillRect l="-1587" t="-3226" r="-39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04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2B9E19B-CEEB-2546-8870-A3E1EF305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905" y="549797"/>
            <a:ext cx="6540852" cy="60992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8DA2BC-7C8A-C442-9EDE-85EDB90B3AAD}"/>
              </a:ext>
            </a:extLst>
          </p:cNvPr>
          <p:cNvSpPr/>
          <p:nvPr/>
        </p:nvSpPr>
        <p:spPr>
          <a:xfrm>
            <a:off x="2337873" y="3546242"/>
            <a:ext cx="3116688" cy="3311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8D64E-2550-9B4D-96D7-E01D98A523A1}"/>
              </a:ext>
            </a:extLst>
          </p:cNvPr>
          <p:cNvSpPr txBox="1"/>
          <p:nvPr/>
        </p:nvSpPr>
        <p:spPr>
          <a:xfrm>
            <a:off x="2086377" y="6550223"/>
            <a:ext cx="10226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Wide field-of-view, multi-region, two photon imaging of neuronal activity in the mammalian brain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Nature Biotechnology. 2016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31C5D-0812-C143-A699-E6C479922155}"/>
              </a:ext>
            </a:extLst>
          </p:cNvPr>
          <p:cNvSpPr txBox="1"/>
          <p:nvPr/>
        </p:nvSpPr>
        <p:spPr>
          <a:xfrm>
            <a:off x="840999" y="4725067"/>
            <a:ext cx="3969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 x 256 pixels @ 30 frames/s per region, 2D galvo scanning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7DF60-287E-7447-A9A6-35B181E365DF}"/>
              </a:ext>
            </a:extLst>
          </p:cNvPr>
          <p:cNvSpPr txBox="1"/>
          <p:nvPr/>
        </p:nvSpPr>
        <p:spPr>
          <a:xfrm>
            <a:off x="5221302" y="1369713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3.5mm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E5DB78-8D33-E44C-AE09-37280916FDA4}"/>
              </a:ext>
            </a:extLst>
          </p:cNvPr>
          <p:cNvSpPr txBox="1"/>
          <p:nvPr/>
        </p:nvSpPr>
        <p:spPr>
          <a:xfrm>
            <a:off x="2145734" y="84364"/>
            <a:ext cx="7900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" panose="020B0604020202020204" pitchFamily="34" charset="0"/>
              </a:rPr>
              <a:t>Breaking down an existing system</a:t>
            </a:r>
          </a:p>
        </p:txBody>
      </p:sp>
    </p:spTree>
    <p:extLst>
      <p:ext uri="{BB962C8B-B14F-4D97-AF65-F5344CB8AC3E}">
        <p14:creationId xmlns:p14="http://schemas.microsoft.com/office/powerpoint/2010/main" val="353277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634C566-A541-6A41-BF9B-8E84D104B759}"/>
              </a:ext>
            </a:extLst>
          </p:cNvPr>
          <p:cNvSpPr txBox="1"/>
          <p:nvPr/>
        </p:nvSpPr>
        <p:spPr>
          <a:xfrm>
            <a:off x="836322" y="1038673"/>
            <a:ext cx="10802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Efficient Coding Hypothesis</a:t>
            </a:r>
            <a:r>
              <a:rPr lang="en-US" sz="2000" dirty="0"/>
              <a:t>: Sensory systems have evolved to transmit maximal information about incoming signals given internal resource constraints (noise, metabolic cost)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775B4-64B6-8745-8F71-E054C6BF4B6F}"/>
              </a:ext>
            </a:extLst>
          </p:cNvPr>
          <p:cNvSpPr txBox="1"/>
          <p:nvPr/>
        </p:nvSpPr>
        <p:spPr>
          <a:xfrm>
            <a:off x="836322" y="2005453"/>
            <a:ext cx="967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Information Bottleneck (IB): </a:t>
            </a:r>
            <a:r>
              <a:rPr lang="en-US" dirty="0"/>
              <a:t>Encode </a:t>
            </a:r>
            <a:r>
              <a:rPr lang="en-US" i="1" dirty="0"/>
              <a:t>X</a:t>
            </a:r>
            <a:r>
              <a:rPr lang="en-US" dirty="0"/>
              <a:t> to maximize fidelity while constraining the </a:t>
            </a:r>
            <a:r>
              <a:rPr lang="en-US" b="1" dirty="0"/>
              <a:t>coding capacity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D20215-FC47-2146-BC6A-70D6AE3D3141}"/>
              </a:ext>
            </a:extLst>
          </p:cNvPr>
          <p:cNvCxnSpPr/>
          <p:nvPr/>
        </p:nvCxnSpPr>
        <p:spPr>
          <a:xfrm>
            <a:off x="1771292" y="3599096"/>
            <a:ext cx="96533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6D29DB-CA20-3147-B48C-5349777C077B}"/>
              </a:ext>
            </a:extLst>
          </p:cNvPr>
          <p:cNvSpPr txBox="1"/>
          <p:nvPr/>
        </p:nvSpPr>
        <p:spPr>
          <a:xfrm>
            <a:off x="2108729" y="320867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6CEDB2-C7E6-0544-B9DE-5DB48D1982EB}"/>
              </a:ext>
            </a:extLst>
          </p:cNvPr>
          <p:cNvSpPr/>
          <p:nvPr/>
        </p:nvSpPr>
        <p:spPr>
          <a:xfrm>
            <a:off x="2815197" y="3201846"/>
            <a:ext cx="1326524" cy="8476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DD465E-4E22-214E-A239-9E723F157563}"/>
              </a:ext>
            </a:extLst>
          </p:cNvPr>
          <p:cNvCxnSpPr/>
          <p:nvPr/>
        </p:nvCxnSpPr>
        <p:spPr>
          <a:xfrm>
            <a:off x="4229010" y="3584827"/>
            <a:ext cx="96533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FDC204-1E23-354A-805E-59E58890744F}"/>
              </a:ext>
            </a:extLst>
          </p:cNvPr>
          <p:cNvSpPr txBox="1"/>
          <p:nvPr/>
        </p:nvSpPr>
        <p:spPr>
          <a:xfrm>
            <a:off x="4566447" y="319440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B1526B-DB1C-B541-83C6-5C159A251F00}"/>
              </a:ext>
            </a:extLst>
          </p:cNvPr>
          <p:cNvSpPr/>
          <p:nvPr/>
        </p:nvSpPr>
        <p:spPr>
          <a:xfrm>
            <a:off x="5324431" y="3187577"/>
            <a:ext cx="1326524" cy="8476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Channel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E12C13-12B4-FB44-9422-A18C34B116DA}"/>
              </a:ext>
            </a:extLst>
          </p:cNvPr>
          <p:cNvCxnSpPr/>
          <p:nvPr/>
        </p:nvCxnSpPr>
        <p:spPr>
          <a:xfrm>
            <a:off x="6686728" y="3557620"/>
            <a:ext cx="96533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6494A4A-E8CB-1045-9BC7-FE065ED3C649}"/>
              </a:ext>
            </a:extLst>
          </p:cNvPr>
          <p:cNvSpPr txBox="1"/>
          <p:nvPr/>
        </p:nvSpPr>
        <p:spPr>
          <a:xfrm>
            <a:off x="7024165" y="3167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82521D-648F-F14B-9A7F-3CE4E308B67B}"/>
              </a:ext>
            </a:extLst>
          </p:cNvPr>
          <p:cNvSpPr/>
          <p:nvPr/>
        </p:nvSpPr>
        <p:spPr>
          <a:xfrm>
            <a:off x="7782149" y="3160370"/>
            <a:ext cx="1326524" cy="8476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40F23F-E3E0-6047-B6D5-C0575D4C07DB}"/>
              </a:ext>
            </a:extLst>
          </p:cNvPr>
          <p:cNvCxnSpPr/>
          <p:nvPr/>
        </p:nvCxnSpPr>
        <p:spPr>
          <a:xfrm>
            <a:off x="9129952" y="3567702"/>
            <a:ext cx="96533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504D24-A01E-F04E-B14A-734CDDB60C36}"/>
              </a:ext>
            </a:extLst>
          </p:cNvPr>
          <p:cNvSpPr txBox="1"/>
          <p:nvPr/>
        </p:nvSpPr>
        <p:spPr>
          <a:xfrm>
            <a:off x="9467389" y="3177276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92224-4B30-0B4A-B485-2C7D61D58074}"/>
              </a:ext>
            </a:extLst>
          </p:cNvPr>
          <p:cNvSpPr txBox="1"/>
          <p:nvPr/>
        </p:nvSpPr>
        <p:spPr>
          <a:xfrm>
            <a:off x="5884662" y="6612560"/>
            <a:ext cx="6502118" cy="31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Toward a unified theory of efficient, predictive, and sparse coding.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PNAS.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6B8D5-4432-6A4B-813C-D59DDD96A53A}"/>
              </a:ext>
            </a:extLst>
          </p:cNvPr>
          <p:cNvSpPr txBox="1"/>
          <p:nvPr/>
        </p:nvSpPr>
        <p:spPr>
          <a:xfrm>
            <a:off x="2056643" y="4985461"/>
            <a:ext cx="822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 of the paper</a:t>
            </a:r>
            <a:r>
              <a:rPr lang="en-US" dirty="0"/>
              <a:t>: Unify efficient coding hypothesis with predictive and sparse coding</a:t>
            </a:r>
          </a:p>
        </p:txBody>
      </p:sp>
    </p:spTree>
    <p:extLst>
      <p:ext uri="{BB962C8B-B14F-4D97-AF65-F5344CB8AC3E}">
        <p14:creationId xmlns:p14="http://schemas.microsoft.com/office/powerpoint/2010/main" val="201544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14044</TotalTime>
  <Words>1599</Words>
  <Application>Microsoft Macintosh PowerPoint</Application>
  <PresentationFormat>Widescreen</PresentationFormat>
  <Paragraphs>143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610</cp:revision>
  <dcterms:created xsi:type="dcterms:W3CDTF">2020-11-16T21:03:30Z</dcterms:created>
  <dcterms:modified xsi:type="dcterms:W3CDTF">2021-01-16T22:52:40Z</dcterms:modified>
</cp:coreProperties>
</file>